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  <p:embeddedFont>
      <p:font typeface="Book Antiqua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0" roundtripDataSignature="AMtx7mjjJQPYstze7mfvb8msjOLBgaIq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BookAntiqua-bold.fntdata"/><Relationship Id="rId16" Type="http://schemas.openxmlformats.org/officeDocument/2006/relationships/font" Target="fonts/BookAntiqua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BookAntiqua-boldItalic.fntdata"/><Relationship Id="rId6" Type="http://schemas.openxmlformats.org/officeDocument/2006/relationships/slide" Target="slides/slide1.xml"/><Relationship Id="rId18" Type="http://schemas.openxmlformats.org/officeDocument/2006/relationships/font" Target="fonts/BookAntiqua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bb32e4d6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ebb32e4d6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ebb32e4d64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ebb32e4d6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ebb32e4d64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ebb32e4d6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ebb32e4d64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ebb32e4d64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ebb32e4d64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ebb32e4d64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g3ebb32e4d64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925" y="195425"/>
            <a:ext cx="2144493" cy="63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g3ebb32e4d64_0_1" title="Logo Evidencia UC.png"/>
          <p:cNvPicPr preferRelativeResize="0"/>
          <p:nvPr/>
        </p:nvPicPr>
        <p:blipFill rotWithShape="1">
          <a:blip r:embed="rId4">
            <a:alphaModFix/>
          </a:blip>
          <a:srcRect b="38699" l="6847" r="0" t="0"/>
          <a:stretch/>
        </p:blipFill>
        <p:spPr>
          <a:xfrm>
            <a:off x="5779075" y="4090375"/>
            <a:ext cx="3130150" cy="6301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g3ebb32e4d64_0_1"/>
          <p:cNvSpPr txBox="1"/>
          <p:nvPr/>
        </p:nvSpPr>
        <p:spPr>
          <a:xfrm>
            <a:off x="2684125" y="321950"/>
            <a:ext cx="50376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250">
                <a:solidFill>
                  <a:srgbClr val="4A86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2025 - V</a:t>
            </a:r>
            <a:r>
              <a:rPr b="1" lang="es-419" sz="1250">
                <a:solidFill>
                  <a:srgbClr val="4A86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igésima versión del Concurso de Políticas Públicas</a:t>
            </a:r>
            <a:endParaRPr b="1" sz="1600">
              <a:solidFill>
                <a:srgbClr val="4A86E8"/>
              </a:solidFill>
            </a:endParaRPr>
          </a:p>
        </p:txBody>
      </p:sp>
      <p:sp>
        <p:nvSpPr>
          <p:cNvPr id="57" name="Google Shape;57;g3ebb32e4d64_0_1"/>
          <p:cNvSpPr txBox="1"/>
          <p:nvPr/>
        </p:nvSpPr>
        <p:spPr>
          <a:xfrm>
            <a:off x="2631225" y="2362176"/>
            <a:ext cx="36435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2300">
                <a:solidFill>
                  <a:schemeClr val="dk2"/>
                </a:solidFill>
              </a:rPr>
              <a:t>Medicina Familiar UC</a:t>
            </a:r>
            <a:endParaRPr b="1" sz="2300">
              <a:solidFill>
                <a:schemeClr val="dk2"/>
              </a:solidFill>
            </a:endParaRPr>
          </a:p>
        </p:txBody>
      </p:sp>
      <p:sp>
        <p:nvSpPr>
          <p:cNvPr id="58" name="Google Shape;58;g3ebb32e4d64_0_1"/>
          <p:cNvSpPr txBox="1"/>
          <p:nvPr/>
        </p:nvSpPr>
        <p:spPr>
          <a:xfrm>
            <a:off x="215925" y="956750"/>
            <a:ext cx="88149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-419" sz="1250">
                <a:solidFill>
                  <a:srgbClr val="33333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G</a:t>
            </a:r>
            <a:r>
              <a:rPr i="1" lang="es-419" sz="1250">
                <a:solidFill>
                  <a:srgbClr val="33333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eneración de evidencia y propuestas concretas para abordar desafíos relevantes del país, contribuyendo al diseño, perfeccionamiento y evaluación de políticas públicas, así como al debate público informado.</a:t>
            </a:r>
            <a:endParaRPr i="1" sz="1600"/>
          </a:p>
        </p:txBody>
      </p:sp>
      <p:sp>
        <p:nvSpPr>
          <p:cNvPr id="59" name="Google Shape;59;g3ebb32e4d64_0_1"/>
          <p:cNvSpPr txBox="1"/>
          <p:nvPr/>
        </p:nvSpPr>
        <p:spPr>
          <a:xfrm>
            <a:off x="0" y="2750259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Análisis y propuesta de mejora en acciones preventivas para la atención primaria de Chile.</a:t>
            </a:r>
            <a:endParaRPr/>
          </a:p>
        </p:txBody>
      </p:sp>
      <p:sp>
        <p:nvSpPr>
          <p:cNvPr id="60" name="Google Shape;60;g3ebb32e4d64_0_1"/>
          <p:cNvSpPr txBox="1"/>
          <p:nvPr/>
        </p:nvSpPr>
        <p:spPr>
          <a:xfrm>
            <a:off x="714009" y="4720525"/>
            <a:ext cx="852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-419" sz="1200">
                <a:solidFill>
                  <a:schemeClr val="dk1"/>
                </a:solidFill>
              </a:rPr>
              <a:t>I</a:t>
            </a:r>
            <a:r>
              <a:rPr lang="es-419" sz="1200">
                <a:solidFill>
                  <a:schemeClr val="dk1"/>
                </a:solidFill>
              </a:rPr>
              <a:t>dentificar y sintetizar opciones de política basadas en evidencia para </a:t>
            </a:r>
            <a:r>
              <a:rPr lang="es-419" sz="1200">
                <a:solidFill>
                  <a:schemeClr val="dk1"/>
                </a:solidFill>
              </a:rPr>
              <a:t>intervenciones post-tamizaje en atención primaria</a:t>
            </a:r>
            <a:endParaRPr sz="1500"/>
          </a:p>
        </p:txBody>
      </p:sp>
      <p:sp>
        <p:nvSpPr>
          <p:cNvPr id="61" name="Google Shape;61;g3ebb32e4d64_0_1"/>
          <p:cNvSpPr txBox="1"/>
          <p:nvPr/>
        </p:nvSpPr>
        <p:spPr>
          <a:xfrm>
            <a:off x="2952975" y="3064150"/>
            <a:ext cx="30000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350">
                <a:solidFill>
                  <a:srgbClr val="21252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Diego García-Huidobro</a:t>
            </a:r>
            <a:endParaRPr b="1" sz="1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ebb32e4d64_0_29"/>
          <p:cNvSpPr txBox="1"/>
          <p:nvPr/>
        </p:nvSpPr>
        <p:spPr>
          <a:xfrm>
            <a:off x="0" y="52876"/>
            <a:ext cx="9144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>
                <a:solidFill>
                  <a:srgbClr val="21252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Las enfermedades crónicas no transmisibles constituyen la principal carga de enfermedad en Chile. Aunque la atención primaria de salud </a:t>
            </a:r>
            <a:r>
              <a:rPr b="1" lang="es-419" sz="1200">
                <a:solidFill>
                  <a:srgbClr val="21252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implementa múltiples tamizajes preventivos a lo largo del ciclo vital, su impacto sanitario es limitado debido a brechas en la continuidad del cuidado posterior a la pesquisa.</a:t>
            </a:r>
            <a:endParaRPr b="1" sz="1200">
              <a:solidFill>
                <a:srgbClr val="21252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1200">
                <a:solidFill>
                  <a:srgbClr val="21252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En este contexto, el objetivo de este estudio es evaluar el</a:t>
            </a:r>
            <a:r>
              <a:rPr b="1" lang="es-419" sz="1200">
                <a:solidFill>
                  <a:srgbClr val="21252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cumplimiento de los tamizajes preventivos impulsados por el Ministerio de Salud en la atención primaria de salud de Chile y proponer estrategias de política pública para mejorar su implementación</a:t>
            </a:r>
            <a:r>
              <a:rPr lang="es-419" sz="1200">
                <a:solidFill>
                  <a:srgbClr val="21252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e impacto sanitario a nivel nacional.</a:t>
            </a:r>
            <a:endParaRPr sz="1200">
              <a:solidFill>
                <a:srgbClr val="212529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7" name="Google Shape;67;g3ebb32e4d64_0_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500" y="1974697"/>
            <a:ext cx="2832399" cy="30630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" title="Propuesta metodológica Scouting Review - visual selection.png"/>
          <p:cNvPicPr preferRelativeResize="0"/>
          <p:nvPr/>
        </p:nvPicPr>
        <p:blipFill rotWithShape="1">
          <a:blip r:embed="rId3">
            <a:alphaModFix/>
          </a:blip>
          <a:srcRect b="0" l="0" r="0" t="15761"/>
          <a:stretch/>
        </p:blipFill>
        <p:spPr>
          <a:xfrm>
            <a:off x="135388" y="666742"/>
            <a:ext cx="8873225" cy="42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"/>
          <p:cNvSpPr txBox="1"/>
          <p:nvPr/>
        </p:nvSpPr>
        <p:spPr>
          <a:xfrm>
            <a:off x="0" y="4790400"/>
            <a:ext cx="38253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>
                <a:solidFill>
                  <a:schemeClr val="dk2"/>
                </a:solidFill>
              </a:rPr>
              <a:t>Luis Ortiz Muñoz - Evidencia UC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74" name="Google Shape;74;p1"/>
          <p:cNvSpPr txBox="1"/>
          <p:nvPr/>
        </p:nvSpPr>
        <p:spPr>
          <a:xfrm>
            <a:off x="0" y="0"/>
            <a:ext cx="9144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solidFill>
                  <a:srgbClr val="434343"/>
                </a:solidFill>
                <a:latin typeface="Book Antiqua"/>
                <a:ea typeface="Book Antiqua"/>
                <a:cs typeface="Book Antiqua"/>
                <a:sym typeface="Book Antiqua"/>
              </a:rPr>
              <a:t>Consensus, Elicit, Gemini, OpenEvidence, Perplexity, Platform, Tlooto, Typeset, Zaia(Zendy), ChatGPT , Claude. La citación cruzada fue realizada en Researchrabbit, Litmaps y Connectedpapers.</a:t>
            </a:r>
            <a:endParaRPr b="1" sz="1800"/>
          </a:p>
        </p:txBody>
      </p:sp>
      <p:sp>
        <p:nvSpPr>
          <p:cNvPr id="75" name="Google Shape;75;p1"/>
          <p:cNvSpPr txBox="1"/>
          <p:nvPr/>
        </p:nvSpPr>
        <p:spPr>
          <a:xfrm>
            <a:off x="5382500" y="4608675"/>
            <a:ext cx="36261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100">
                <a:solidFill>
                  <a:srgbClr val="4A86E8"/>
                </a:solidFill>
              </a:rPr>
              <a:t>Scouting Review impulsadas por IA - Aceptada como poster en coloquio Cochrane 2026</a:t>
            </a:r>
            <a:endParaRPr b="1" sz="1100">
              <a:solidFill>
                <a:srgbClr val="4A86E8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g3ebb32e4d64_0_50" title="Esquema de intervenciones post-tamizaje AP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4750" y="195967"/>
            <a:ext cx="4108350" cy="4751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g3ebb32e4d64_0_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4663" y="130675"/>
            <a:ext cx="3938299" cy="302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g3ebb32e4d64_0_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8429" y="3156455"/>
            <a:ext cx="3290774" cy="191642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g3ebb32e4d64_0_50"/>
          <p:cNvSpPr/>
          <p:nvPr/>
        </p:nvSpPr>
        <p:spPr>
          <a:xfrm>
            <a:off x="4102300" y="2134450"/>
            <a:ext cx="916200" cy="957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g3ebb32e4d64_0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075" y="350038"/>
            <a:ext cx="4669974" cy="444342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g3ebb32e4d64_0_13"/>
          <p:cNvSpPr txBox="1"/>
          <p:nvPr/>
        </p:nvSpPr>
        <p:spPr>
          <a:xfrm>
            <a:off x="5209625" y="1725150"/>
            <a:ext cx="30000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-419">
                <a:solidFill>
                  <a:schemeClr val="dk1"/>
                </a:solidFill>
              </a:rPr>
              <a:t>El proceso completo se llevó a cabo en 4 semanas, representando una reducción aproximada del 80% en los tiempos habitualmente requeridos</a:t>
            </a:r>
            <a:endParaRPr sz="17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g3ebb32e4d64_0_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555000" cy="483869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g3ebb32e4d64_0_38"/>
          <p:cNvSpPr txBox="1"/>
          <p:nvPr/>
        </p:nvSpPr>
        <p:spPr>
          <a:xfrm>
            <a:off x="6251350" y="1476225"/>
            <a:ext cx="21540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>
                <a:solidFill>
                  <a:schemeClr val="dk2"/>
                </a:solidFill>
              </a:rPr>
              <a:t>Abril 2026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